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Montserrat Light" panose="020B0604020202020204" charset="0"/>
      <p:regular r:id="rId25"/>
      <p:bold r:id="rId26"/>
      <p:italic r:id="rId27"/>
      <p:boldItalic r:id="rId28"/>
    </p:embeddedFont>
    <p:embeddedFont>
      <p:font typeface="Montserrat" panose="020B0604020202020204" charset="0"/>
      <p:regular r:id="rId29"/>
      <p:bold r:id="rId30"/>
      <p:italic r:id="rId31"/>
      <p:boldItalic r:id="rId32"/>
    </p:embeddedFont>
    <p:embeddedFont>
      <p:font typeface="Montserrat SemiBol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68"/>
        <p:guide pos="2880"/>
        <p:guide orient="horz" pos="687"/>
        <p:guide pos="288"/>
        <p:guide orient="horz" pos="3024"/>
        <p:guide pos="5472"/>
        <p:guide orient="horz" pos="762"/>
        <p:guide pos="2817"/>
        <p:guide pos="360"/>
        <p:guide orient="horz" pos="1172"/>
        <p:guide pos="4191"/>
        <p:guide pos="1657"/>
        <p:guide pos="2957"/>
        <p:guide orient="horz" pos="967"/>
        <p:guide orient="horz" pos="1379"/>
        <p:guide orient="horz" pos="2160"/>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311700" y="445025"/>
            <a:ext cx="8520600" cy="5727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311700" y="1152475"/>
            <a:ext cx="8520600" cy="34164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SzPts val="3200"/>
              <a:buChar char="•"/>
              <a:defRPr/>
            </a:lvl1pPr>
            <a:lvl2pPr marL="914400" lvl="1" indent="-406400" algn="l">
              <a:lnSpc>
                <a:spcPct val="100000"/>
              </a:lnSpc>
              <a:spcBef>
                <a:spcPts val="560"/>
              </a:spcBef>
              <a:spcAft>
                <a:spcPts val="0"/>
              </a:spcAft>
              <a:buSzPts val="2800"/>
              <a:buChar char="–"/>
              <a:defRPr/>
            </a:lvl2pPr>
            <a:lvl3pPr marL="1371600" lvl="2" indent="-381000" algn="l">
              <a:lnSpc>
                <a:spcPct val="100000"/>
              </a:lnSpc>
              <a:spcBef>
                <a:spcPts val="480"/>
              </a:spcBef>
              <a:spcAft>
                <a:spcPts val="0"/>
              </a:spcAft>
              <a:buSzPts val="24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1792288" y="3600450"/>
            <a:ext cx="5486400" cy="4251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1"/>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0" name="Google Shape;70;p11"/>
          <p:cNvSpPr txBox="1">
            <a:spLocks noGrp="1"/>
          </p:cNvSpPr>
          <p:nvPr>
            <p:ph type="body" idx="1"/>
          </p:nvPr>
        </p:nvSpPr>
        <p:spPr>
          <a:xfrm>
            <a:off x="1792288" y="4025503"/>
            <a:ext cx="5486400" cy="6036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71" name="Google Shape;71;p1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2874750" y="-1217400"/>
            <a:ext cx="3394500" cy="8229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rot="5400000">
            <a:off x="5463750" y="1371628"/>
            <a:ext cx="4388700" cy="2057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1272750" y="-609572"/>
            <a:ext cx="4388700" cy="6019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722313" y="3305175"/>
            <a:ext cx="7772400" cy="10215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dk1"/>
              </a:buClr>
              <a:buSzPts val="4000"/>
              <a:buFont typeface="Arial"/>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19" name="Google Shape;19;p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4"/>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5" name="Google Shape;25;p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685800" y="1597819"/>
            <a:ext cx="7772400" cy="110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1"/>
          </p:nvPr>
        </p:nvSpPr>
        <p:spPr>
          <a:xfrm>
            <a:off x="1371600" y="2914650"/>
            <a:ext cx="6400800" cy="1314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31" name="Google Shape;31;p5"/>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pic>
        <p:nvPicPr>
          <p:cNvPr id="34" name="Google Shape;34;p5"/>
          <p:cNvPicPr preferRelativeResize="0"/>
          <p:nvPr/>
        </p:nvPicPr>
        <p:blipFill rotWithShape="1">
          <a:blip r:embed="rId2">
            <a:alphaModFix/>
          </a:blip>
          <a:srcRect/>
          <a:stretch/>
        </p:blipFill>
        <p:spPr>
          <a:xfrm>
            <a:off x="6470425" y="288700"/>
            <a:ext cx="1550349" cy="411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8" name="Google Shape;38;p6"/>
          <p:cNvSpPr txBox="1">
            <a:spLocks noGrp="1"/>
          </p:cNvSpPr>
          <p:nvPr>
            <p:ph type="body" idx="2"/>
          </p:nvPr>
        </p:nvSpPr>
        <p:spPr>
          <a:xfrm>
            <a:off x="4648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9" name="Google Shape;39;p6"/>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body" idx="1"/>
          </p:nvPr>
        </p:nvSpPr>
        <p:spPr>
          <a:xfrm>
            <a:off x="457200" y="1151335"/>
            <a:ext cx="40401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2"/>
          </p:nvPr>
        </p:nvSpPr>
        <p:spPr>
          <a:xfrm>
            <a:off x="457200" y="1631156"/>
            <a:ext cx="40401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body" idx="3"/>
          </p:nvPr>
        </p:nvSpPr>
        <p:spPr>
          <a:xfrm>
            <a:off x="4645025" y="1151335"/>
            <a:ext cx="40419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7" name="Google Shape;47;p7"/>
          <p:cNvSpPr txBox="1">
            <a:spLocks noGrp="1"/>
          </p:cNvSpPr>
          <p:nvPr>
            <p:ph type="body" idx="4"/>
          </p:nvPr>
        </p:nvSpPr>
        <p:spPr>
          <a:xfrm>
            <a:off x="4645025" y="1631156"/>
            <a:ext cx="40419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8" name="Google Shape;48;p7"/>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ólo el título" type="titleOnly">
  <p:cSld name="TITLE_ONLY">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6"/>
        <p:cNvGrpSpPr/>
        <p:nvPr/>
      </p:nvGrpSpPr>
      <p:grpSpPr>
        <a:xfrm>
          <a:off x="0" y="0"/>
          <a:ext cx="0" cy="0"/>
          <a:chOff x="0" y="0"/>
          <a:chExt cx="0" cy="0"/>
        </a:xfrm>
      </p:grpSpPr>
      <p:sp>
        <p:nvSpPr>
          <p:cNvPr id="57" name="Google Shape;57;p9"/>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9"/>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457200" y="204788"/>
            <a:ext cx="3008400" cy="8715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0"/>
          <p:cNvSpPr txBox="1">
            <a:spLocks noGrp="1"/>
          </p:cNvSpPr>
          <p:nvPr>
            <p:ph type="body" idx="1"/>
          </p:nvPr>
        </p:nvSpPr>
        <p:spPr>
          <a:xfrm>
            <a:off x="3575050" y="204788"/>
            <a:ext cx="5111700" cy="43899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3" name="Google Shape;63;p10"/>
          <p:cNvSpPr txBox="1">
            <a:spLocks noGrp="1"/>
          </p:cNvSpPr>
          <p:nvPr>
            <p:ph type="body" idx="2"/>
          </p:nvPr>
        </p:nvSpPr>
        <p:spPr>
          <a:xfrm>
            <a:off x="457200" y="1076325"/>
            <a:ext cx="3008400" cy="35184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4" name="Google Shape;64;p10"/>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0"/>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PPT-2.jpg"/>
          <p:cNvPicPr preferRelativeResize="0"/>
          <p:nvPr/>
        </p:nvPicPr>
        <p:blipFill rotWithShape="1">
          <a:blip r:embed="rId14">
            <a:alphaModFix/>
          </a:blip>
          <a:srcRect/>
          <a:stretch/>
        </p:blipFill>
        <p:spPr>
          <a:xfrm>
            <a:off x="1063050" y="0"/>
            <a:ext cx="6858000" cy="918557"/>
          </a:xfrm>
          <a:prstGeom prst="rect">
            <a:avLst/>
          </a:prstGeom>
          <a:noFill/>
          <a:ln>
            <a:noFill/>
          </a:ln>
        </p:spPr>
      </p:pic>
      <p:sp>
        <p:nvSpPr>
          <p:cNvPr id="7" name="Google Shape;7;p1"/>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chemeClr val="dk1"/>
              </a:buClr>
              <a:buSzPts val="4400"/>
              <a:buFont typeface="Montserrat Light"/>
              <a:buNone/>
              <a:defRPr sz="4400" b="0" i="0" u="none" strike="noStrike" cap="none">
                <a:solidFill>
                  <a:schemeClr val="dk1"/>
                </a:solidFill>
                <a:latin typeface="Montserrat Light"/>
                <a:ea typeface="Montserrat Light"/>
                <a:cs typeface="Montserrat Light"/>
                <a:sym typeface="Montserrat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1" name="Google Shape;11;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search/q-bio?searchtype=author&amp;query=Capistran,+M+A"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arxiv.org/search/q-bio?searchtype=author&amp;query=Christen,+J+A" TargetMode="External"/><Relationship Id="rId4" Type="http://schemas.openxmlformats.org/officeDocument/2006/relationships/hyperlink" Target="https://arxiv.org/search/q-bio?searchtype=author&amp;query=Capella,+A"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a:stretch/>
        </p:blipFill>
        <p:spPr>
          <a:xfrm>
            <a:off x="0" y="874925"/>
            <a:ext cx="9144000" cy="4268575"/>
          </a:xfrm>
          <a:prstGeom prst="rect">
            <a:avLst/>
          </a:prstGeom>
          <a:noFill/>
          <a:ln>
            <a:noFill/>
          </a:ln>
          <a:effectLst>
            <a:outerShdw blurRad="57150" dist="19050" dir="5400000" algn="bl" rotWithShape="0">
              <a:srgbClr val="000000">
                <a:alpha val="49803"/>
              </a:srgbClr>
            </a:outerShdw>
          </a:effectLst>
        </p:spPr>
      </p:pic>
      <p:cxnSp>
        <p:nvCxnSpPr>
          <p:cNvPr id="91" name="Google Shape;91;p14"/>
          <p:cNvCxnSpPr/>
          <p:nvPr/>
        </p:nvCxnSpPr>
        <p:spPr>
          <a:xfrm>
            <a:off x="773000" y="762275"/>
            <a:ext cx="0" cy="756300"/>
          </a:xfrm>
          <a:prstGeom prst="straightConnector1">
            <a:avLst/>
          </a:prstGeom>
          <a:noFill/>
          <a:ln w="9525" cap="flat" cmpd="sng">
            <a:solidFill>
              <a:srgbClr val="FFFFFF"/>
            </a:solidFill>
            <a:prstDash val="solid"/>
            <a:round/>
            <a:headEnd type="none" w="sm" len="sm"/>
            <a:tailEnd type="none" w="sm" len="sm"/>
          </a:ln>
        </p:spPr>
      </p:cxnSp>
      <p:sp>
        <p:nvSpPr>
          <p:cNvPr id="92" name="Google Shape;92;p14"/>
          <p:cNvSpPr txBox="1"/>
          <p:nvPr/>
        </p:nvSpPr>
        <p:spPr>
          <a:xfrm>
            <a:off x="816825" y="1736550"/>
            <a:ext cx="7211400" cy="16704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3600"/>
              <a:buFont typeface="Arial"/>
              <a:buNone/>
            </a:pPr>
            <a:r>
              <a:rPr lang="en" sz="3600" b="0" i="0" u="none" strike="noStrike" cap="none">
                <a:solidFill>
                  <a:srgbClr val="990000"/>
                </a:solidFill>
                <a:latin typeface="Montserrat Light"/>
                <a:ea typeface="Montserrat Light"/>
                <a:cs typeface="Montserrat Light"/>
                <a:sym typeface="Montserrat Light"/>
              </a:rPr>
              <a:t>Tiempo de atención hospitalaria ante Covid-19 </a:t>
            </a:r>
            <a:endParaRPr sz="3600" b="0" i="0" u="none" strike="noStrike" cap="non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3" name="Google Shape;143;p2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Representa e</a:t>
            </a:r>
            <a:r>
              <a:rPr lang="en" sz="1100" b="0" i="0" u="none" strike="noStrike" cap="none">
                <a:solidFill>
                  <a:schemeClr val="dk1"/>
                </a:solidFill>
                <a:latin typeface="Montserrat"/>
                <a:ea typeface="Montserrat"/>
                <a:cs typeface="Montserrat"/>
                <a:sym typeface="Montserrat"/>
              </a:rPr>
              <a:t>l número de días entre el ingreso de un paciente positivo a COVID a una unidad de salud</a:t>
            </a:r>
            <a:r>
              <a:rPr lang="en" sz="1100" b="1" i="0" u="none" strike="noStrike" cap="none">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y la fecha en que es dado de alta.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el</a:t>
            </a:r>
            <a:r>
              <a:rPr lang="en" sz="1100">
                <a:solidFill>
                  <a:schemeClr val="dk1"/>
                </a:solidFill>
                <a:latin typeface="Montserrat"/>
                <a:ea typeface="Montserrat"/>
                <a:cs typeface="Montserrat"/>
                <a:sym typeface="Montserrat"/>
              </a:rPr>
              <a:t> tiempo </a:t>
            </a:r>
            <a:r>
              <a:rPr lang="en" sz="1100" b="0" i="0" u="none" strike="noStrike" cap="none">
                <a:solidFill>
                  <a:schemeClr val="dk1"/>
                </a:solidFill>
                <a:latin typeface="Montserrat"/>
                <a:ea typeface="Montserrat"/>
                <a:cs typeface="Montserrat"/>
                <a:sym typeface="Montserrat"/>
              </a:rPr>
              <a:t>promedio de estancia </a:t>
            </a:r>
            <a:r>
              <a:rPr lang="en" sz="1100">
                <a:solidFill>
                  <a:schemeClr val="dk1"/>
                </a:solidFill>
                <a:latin typeface="Montserrat"/>
                <a:ea typeface="Montserrat"/>
                <a:cs typeface="Montserrat"/>
                <a:sym typeface="Montserrat"/>
              </a:rPr>
              <a:t>de</a:t>
            </a:r>
            <a:r>
              <a:rPr lang="en" sz="1100" b="0" i="0" u="none" strike="noStrike" cap="none">
                <a:solidFill>
                  <a:schemeClr val="dk1"/>
                </a:solidFill>
                <a:latin typeface="Montserrat"/>
                <a:ea typeface="Montserrat"/>
                <a:cs typeface="Montserrat"/>
                <a:sym typeface="Montserrat"/>
              </a:rPr>
              <a:t> los pacientes COVID hospitalizados.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00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9" name="Google Shape;149;p2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Representa el número de días entre el ingreso de un paciente positivo a COVID a una unidad de salud</a:t>
            </a:r>
            <a:r>
              <a:rPr lang="en" sz="1100" b="1">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y la fecha en que es dado de alta.</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de los pacientes COVID hospitalizados.</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55" name="Google Shape;155;p2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el </a:t>
            </a:r>
            <a:r>
              <a:rPr lang="en" sz="1100">
                <a:solidFill>
                  <a:schemeClr val="dk1"/>
                </a:solidFill>
                <a:latin typeface="Montserrat"/>
                <a:ea typeface="Montserrat"/>
                <a:cs typeface="Montserrat"/>
                <a:sym typeface="Montserrat"/>
              </a:rPr>
              <a:t>tiempo</a:t>
            </a:r>
            <a:r>
              <a:rPr lang="en" sz="1100" b="0" i="0" u="none" strike="noStrike" cap="none">
                <a:solidFill>
                  <a:schemeClr val="dk1"/>
                </a:solidFill>
                <a:latin typeface="Montserrat"/>
                <a:ea typeface="Montserrat"/>
                <a:cs typeface="Montserrat"/>
                <a:sym typeface="Montserrat"/>
              </a:rPr>
              <a:t> promedio de estancia hospitalaria de los pacientes COVID que fallecen.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variable puede estar relacionada con </a:t>
            </a:r>
            <a:r>
              <a:rPr lang="en" sz="1100">
                <a:solidFill>
                  <a:schemeClr val="dk1"/>
                </a:solidFill>
                <a:latin typeface="Montserrat"/>
                <a:ea typeface="Montserrat"/>
                <a:cs typeface="Montserrat"/>
                <a:sym typeface="Montserrat"/>
              </a:rPr>
              <a:t>características como </a:t>
            </a:r>
            <a:r>
              <a:rPr lang="en" sz="1100" b="0" i="0" u="none" strike="noStrike" cap="none">
                <a:solidFill>
                  <a:schemeClr val="dk1"/>
                </a:solidFill>
                <a:latin typeface="Montserrat"/>
                <a:ea typeface="Montserrat"/>
                <a:cs typeface="Montserrat"/>
                <a:sym typeface="Montserrat"/>
              </a:rPr>
              <a:t>el estado de salud del paciente</a:t>
            </a:r>
            <a:r>
              <a:rPr lang="en" sz="1100">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accesibilidad </a:t>
            </a:r>
            <a:r>
              <a:rPr lang="en" sz="1100">
                <a:solidFill>
                  <a:schemeClr val="dk1"/>
                </a:solidFill>
                <a:latin typeface="Montserrat"/>
                <a:ea typeface="Montserrat"/>
                <a:cs typeface="Montserrat"/>
                <a:sym typeface="Montserrat"/>
              </a:rPr>
              <a:t>e</a:t>
            </a:r>
            <a:r>
              <a:rPr lang="en" sz="1100" b="0" i="0" u="none" strike="noStrike" cap="none">
                <a:solidFill>
                  <a:schemeClr val="dk1"/>
                </a:solidFill>
                <a:latin typeface="Montserrat"/>
                <a:ea typeface="Montserrat"/>
                <a:cs typeface="Montserrat"/>
                <a:sym typeface="Montserrat"/>
              </a:rPr>
              <a:t>  infraestructur</a:t>
            </a:r>
            <a:r>
              <a:rPr lang="en" sz="1100">
                <a:solidFill>
                  <a:schemeClr val="dk1"/>
                </a:solidFill>
                <a:latin typeface="Montserrat"/>
                <a:ea typeface="Montserrat"/>
                <a:cs typeface="Montserrat"/>
                <a:sym typeface="Montserrat"/>
              </a:rPr>
              <a: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61" name="Google Shape;161;p26"/>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hospitalaria de los pacientes COVID que fallecen.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67" name="Google Shape;167;p27"/>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a:t>
            </a:r>
            <a:r>
              <a:rPr lang="en" sz="1100">
                <a:solidFill>
                  <a:schemeClr val="dk1"/>
                </a:solidFill>
                <a:latin typeface="Montserrat"/>
                <a:ea typeface="Montserrat"/>
                <a:cs typeface="Montserrat"/>
                <a:sym typeface="Montserrat"/>
              </a:rPr>
              <a:t>en la </a:t>
            </a:r>
            <a:r>
              <a:rPr lang="en" sz="1100" b="0" i="0" u="none" strike="noStrike" cap="none">
                <a:solidFill>
                  <a:schemeClr val="dk1"/>
                </a:solidFill>
                <a:latin typeface="Montserrat"/>
                <a:ea typeface="Montserrat"/>
                <a:cs typeface="Montserrat"/>
                <a:sym typeface="Montserrat"/>
              </a:rPr>
              <a:t>obtención de resultados en las unidades de salud que atienden pacientes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confirmaron después de </a:t>
            </a:r>
            <a:r>
              <a:rPr lang="en" sz="1000">
                <a:solidFill>
                  <a:schemeClr val="dk1"/>
                </a:solidFill>
                <a:latin typeface="Montserrat"/>
                <a:ea typeface="Montserrat"/>
                <a:cs typeface="Montserrat"/>
                <a:sym typeface="Montserrat"/>
              </a:rPr>
              <a:t>la </a:t>
            </a:r>
            <a:r>
              <a:rPr lang="en" sz="1000" b="0" i="0" u="none" strike="noStrike" cap="none">
                <a:solidFill>
                  <a:schemeClr val="dk1"/>
                </a:solidFill>
                <a:latin typeface="Montserrat"/>
                <a:ea typeface="Montserrat"/>
                <a:cs typeface="Montserrat"/>
                <a:sym typeface="Montserrat"/>
              </a:rPr>
              <a:t>alta hospitalaria.</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73" name="Google Shape;173;p28"/>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79" name="Google Shape;179;p29"/>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a:t>
            </a:r>
            <a:r>
              <a:rPr lang="en" sz="1200" b="0" i="0" u="none" strike="noStrike" cap="none">
                <a:solidFill>
                  <a:schemeClr val="dk1"/>
                </a:solidFill>
                <a:latin typeface="Montserrat Light"/>
                <a:ea typeface="Montserrat Light"/>
                <a:cs typeface="Montserrat Light"/>
                <a:sym typeface="Montserrat Light"/>
              </a:rPr>
              <a:t>DEFUNCI</a:t>
            </a:r>
            <a:r>
              <a:rPr lang="en" sz="1200">
                <a:solidFill>
                  <a:schemeClr val="dk1"/>
                </a:solidFill>
                <a:latin typeface="Montserrat Light"/>
                <a:ea typeface="Montserrat Light"/>
                <a:cs typeface="Montserrat Light"/>
                <a:sym typeface="Montserrat Light"/>
              </a:rPr>
              <a:t>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el resultado se </a:t>
            </a:r>
            <a:r>
              <a:rPr lang="en" sz="1000">
                <a:solidFill>
                  <a:schemeClr val="dk1"/>
                </a:solidFill>
                <a:latin typeface="Montserrat"/>
                <a:ea typeface="Montserrat"/>
                <a:cs typeface="Montserrat"/>
                <a:sym typeface="Montserrat"/>
              </a:rPr>
              <a:t>confirmó</a:t>
            </a:r>
            <a:r>
              <a:rPr lang="en" sz="1000" b="0" i="0" u="none" strike="noStrike" cap="none">
                <a:solidFill>
                  <a:schemeClr val="dk1"/>
                </a:solidFill>
                <a:latin typeface="Montserrat"/>
                <a:ea typeface="Montserrat"/>
                <a:cs typeface="Montserrat"/>
                <a:sym typeface="Montserrat"/>
              </a:rPr>
              <a:t> después del fallecimiento del paciente.</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85" name="Google Shape;185;p3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1"/>
          </p:nvPr>
        </p:nvSpPr>
        <p:spPr>
          <a:xfrm>
            <a:off x="311700" y="1152475"/>
            <a:ext cx="8542500" cy="3416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endParaRPr sz="1100">
              <a:latin typeface="Montserrat"/>
              <a:ea typeface="Montserrat"/>
              <a:cs typeface="Montserrat"/>
              <a:sym typeface="Montserrat"/>
            </a:endParaRPr>
          </a:p>
          <a:p>
            <a:pPr marL="0" lvl="0" indent="0" algn="l" rtl="0">
              <a:lnSpc>
                <a:spcPct val="100000"/>
              </a:lnSpc>
              <a:spcBef>
                <a:spcPts val="1200"/>
              </a:spcBef>
              <a:spcAft>
                <a:spcPts val="0"/>
              </a:spcAft>
              <a:buSzPts val="3200"/>
              <a:buNone/>
            </a:pPr>
            <a:endParaRPr/>
          </a:p>
        </p:txBody>
      </p:sp>
      <p:sp>
        <p:nvSpPr>
          <p:cNvPr id="191" name="Google Shape;191;p31"/>
          <p:cNvSpPr txBox="1"/>
          <p:nvPr/>
        </p:nvSpPr>
        <p:spPr>
          <a:xfrm>
            <a:off x="233800" y="1119725"/>
            <a:ext cx="86205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i="0" u="none" strike="noStrike" cap="none">
                <a:latin typeface="Montserrat"/>
                <a:ea typeface="Montserrat"/>
                <a:cs typeface="Montserrat"/>
                <a:sym typeface="Montserrat"/>
              </a:rPr>
              <a:t>Resultados - Parte II</a:t>
            </a:r>
            <a:endParaRPr sz="2600" i="0" u="none" strike="noStrike" cap="none">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197" name="Google Shape;197;p3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r>
              <a:rPr lang="en" sz="1000" b="0" i="0" u="none" strike="noStrike" cap="none">
                <a:solidFill>
                  <a:schemeClr val="dk1"/>
                </a:solidFill>
                <a:latin typeface="Montserrat SemiBold"/>
                <a:ea typeface="Montserrat SemiBold"/>
                <a:cs typeface="Montserrat SemiBold"/>
                <a:sym typeface="Montserrat SemiBold"/>
              </a:rPr>
              <a:t>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la respuesta hospitalaria en pacientes ambulatorios.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a:t>
            </a:r>
            <a:r>
              <a:rPr lang="en" sz="1000">
                <a:solidFill>
                  <a:schemeClr val="dk1"/>
                </a:solidFill>
                <a:latin typeface="Montserrat"/>
                <a:ea typeface="Montserrat"/>
                <a:cs typeface="Montserrat"/>
                <a:sym typeface="Montserrat"/>
              </a:rPr>
              <a:t>L</a:t>
            </a:r>
            <a:r>
              <a:rPr lang="en" sz="1000" b="0" i="0" u="none" strike="noStrike" cap="none">
                <a:solidFill>
                  <a:schemeClr val="dk1"/>
                </a:solidFill>
                <a:latin typeface="Montserrat"/>
                <a:ea typeface="Montserrat"/>
                <a:cs typeface="Montserrat"/>
                <a:sym typeface="Montserrat"/>
              </a:rPr>
              <a:t>os valores negativos en esta variable indican que los resultado</a:t>
            </a:r>
            <a:r>
              <a:rPr lang="en" sz="1000">
                <a:solidFill>
                  <a:schemeClr val="dk1"/>
                </a:solidFill>
                <a:latin typeface="Montserrat"/>
                <a:ea typeface="Montserrat"/>
                <a:cs typeface="Montserrat"/>
                <a:sym typeface="Montserrat"/>
              </a:rPr>
              <a:t>s se obtuvieron </a:t>
            </a:r>
            <a:r>
              <a:rPr lang="en" sz="1000" b="0" i="0" u="none" strike="noStrike" cap="none">
                <a:solidFill>
                  <a:schemeClr val="dk1"/>
                </a:solidFill>
                <a:latin typeface="Montserrat"/>
                <a:ea typeface="Montserrat"/>
                <a:cs typeface="Montserrat"/>
                <a:sym typeface="Montserrat"/>
              </a:rPr>
              <a:t>antes de ingresar a la unidad de salud.</a:t>
            </a:r>
            <a:endParaRPr sz="10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body" idx="1"/>
          </p:nvPr>
        </p:nvSpPr>
        <p:spPr>
          <a:xfrm>
            <a:off x="156325" y="632475"/>
            <a:ext cx="8668800" cy="4268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SARS-CoV-2 así como la probabilidad de complicaciones en pacientes; que a su vez conlleven a un aumento en el requerimiento de cuidados intensivos y la saturación de las capacidades hospitalarias </a:t>
            </a:r>
            <a:r>
              <a:rPr lang="en" sz="1100" baseline="300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en 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cuantificar tiempos de atención hospitalaria que reciben las personas con síntomas de COVID-19. Dichos indicadores son relativos a las siguientes características: accesibilidad al hospital, entrega de resultados y período de atención.</a:t>
            </a:r>
            <a:endParaRPr sz="1100">
              <a:solidFill>
                <a:srgbClr val="000000"/>
              </a:solidFill>
              <a:latin typeface="Montserrat"/>
              <a:ea typeface="Montserrat"/>
              <a:cs typeface="Montserrat"/>
              <a:sym typeface="Montserrat"/>
            </a:endParaRPr>
          </a:p>
          <a:p>
            <a:pPr marL="0" lvl="0" indent="0" algn="l" rtl="0">
              <a:lnSpc>
                <a:spcPct val="115000"/>
              </a:lnSpc>
              <a:spcBef>
                <a:spcPts val="300"/>
              </a:spcBef>
              <a:spcAft>
                <a:spcPts val="0"/>
              </a:spcAft>
              <a:buSzPts val="3200"/>
              <a:buNone/>
            </a:pPr>
            <a:endParaRPr sz="1100">
              <a:solidFill>
                <a:srgbClr val="000000"/>
              </a:solidFill>
              <a:latin typeface="Montserrat"/>
              <a:ea typeface="Montserrat"/>
              <a:cs typeface="Montserrat"/>
              <a:sym typeface="Montserrat"/>
            </a:endParaRPr>
          </a:p>
          <a:p>
            <a:pPr marL="457200" lvl="0" indent="-260350" algn="l" rtl="0">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lang="en" sz="500" i="1">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lang="en" sz="500" i="1">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marL="457200" lvl="0" indent="-266700" algn="l" rtl="0">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lang="en" sz="500" i="1">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marL="0" lvl="0" indent="0" algn="l" rtl="0">
              <a:lnSpc>
                <a:spcPct val="115000"/>
              </a:lnSpc>
              <a:spcBef>
                <a:spcPts val="300"/>
              </a:spcBef>
              <a:spcAft>
                <a:spcPts val="300"/>
              </a:spcAft>
              <a:buSzPts val="3200"/>
              <a:buNone/>
            </a:pP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33"/>
          <p:cNvPicPr preferRelativeResize="0"/>
          <p:nvPr/>
        </p:nvPicPr>
        <p:blipFill rotWithShape="1">
          <a:blip r:embed="rId3">
            <a:alphaModFix/>
          </a:blip>
          <a:srcRect l="19" r="19"/>
          <a:stretch/>
        </p:blipFill>
        <p:spPr>
          <a:xfrm>
            <a:off x="3163821" y="836675"/>
            <a:ext cx="5980177" cy="4306824"/>
          </a:xfrm>
          <a:prstGeom prst="rect">
            <a:avLst/>
          </a:prstGeom>
          <a:noFill/>
          <a:ln w="9525" cap="flat" cmpd="sng">
            <a:solidFill>
              <a:srgbClr val="B7B7B7"/>
            </a:solidFill>
            <a:prstDash val="solid"/>
            <a:round/>
            <a:headEnd type="none" w="sm" len="sm"/>
            <a:tailEnd type="none" w="sm" len="sm"/>
          </a:ln>
        </p:spPr>
      </p:pic>
      <p:sp>
        <p:nvSpPr>
          <p:cNvPr id="203" name="Google Shape;203;p3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98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por semana epidemiológica</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Se representa la dinámica s</a:t>
            </a:r>
            <a:r>
              <a:rPr lang="en" sz="1100" b="0" i="0" u="none" strike="noStrike" cap="none">
                <a:solidFill>
                  <a:schemeClr val="dk1"/>
                </a:solidFill>
                <a:latin typeface="Montserrat"/>
                <a:ea typeface="Montserrat"/>
                <a:cs typeface="Montserrat"/>
                <a:sym typeface="Montserrat"/>
              </a:rPr>
              <a:t>emanal</a:t>
            </a:r>
            <a:r>
              <a:rPr lang="en" sz="1100">
                <a:solidFill>
                  <a:schemeClr val="dk1"/>
                </a:solidFill>
                <a:latin typeface="Montserrat"/>
                <a:ea typeface="Montserrat"/>
                <a:cs typeface="Montserrat"/>
                <a:sym typeface="Montserrat"/>
              </a:rPr>
              <a:t> de la respuesta hospitalaria calculada a partir de</a:t>
            </a:r>
            <a:r>
              <a:rPr lang="en" sz="1100" b="0" i="0" u="none" strike="noStrike" cap="none">
                <a:solidFill>
                  <a:schemeClr val="dk1"/>
                </a:solidFill>
                <a:latin typeface="Montserrat"/>
                <a:ea typeface="Montserrat"/>
                <a:cs typeface="Montserrat"/>
                <a:sym typeface="Montserrat"/>
              </a:rPr>
              <a:t>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a:t>
            </a:r>
            <a:r>
              <a:rPr lang="en" sz="1100">
                <a:solidFill>
                  <a:schemeClr val="dk1"/>
                </a:solidFill>
                <a:latin typeface="Montserrat"/>
                <a:ea typeface="Montserrat"/>
                <a:cs typeface="Montserrat"/>
                <a:sym typeface="Montserrat"/>
              </a:rPr>
              <a:t>visualizar</a:t>
            </a:r>
            <a:r>
              <a:rPr lang="en" sz="1100" b="0" i="0" u="none" strike="noStrike" cap="non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la evolución</a:t>
            </a:r>
            <a:r>
              <a:rPr lang="en" sz="1100" b="0" i="0" u="none" strike="noStrike" cap="non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de </a:t>
            </a:r>
            <a:r>
              <a:rPr lang="en" sz="1100" b="0" i="0" u="none" strike="noStrike" cap="none">
                <a:solidFill>
                  <a:schemeClr val="dk1"/>
                </a:solidFill>
                <a:latin typeface="Montserrat"/>
                <a:ea typeface="Montserrat"/>
                <a:cs typeface="Montserrat"/>
                <a:sym typeface="Montserrat"/>
              </a:rPr>
              <a:t>la respuesta hospitalaria </a:t>
            </a:r>
            <a:r>
              <a:rPr lang="en" sz="1100">
                <a:solidFill>
                  <a:schemeClr val="dk1"/>
                </a:solidFill>
                <a:latin typeface="Montserrat"/>
                <a:ea typeface="Montserrat"/>
                <a:cs typeface="Montserrat"/>
                <a:sym typeface="Montserrat"/>
              </a:rPr>
              <a:t>con respecto a </a:t>
            </a:r>
            <a:r>
              <a:rPr lang="en" sz="1100" b="0" i="0" u="none" strike="noStrike" cap="none">
                <a:solidFill>
                  <a:schemeClr val="dk1"/>
                </a:solidFill>
                <a:latin typeface="Montserrat"/>
                <a:ea typeface="Montserrat"/>
                <a:cs typeface="Montserrat"/>
                <a:sym typeface="Montserrat"/>
              </a:rPr>
              <a:t>p</a:t>
            </a:r>
            <a:r>
              <a:rPr lang="en" sz="1100">
                <a:solidFill>
                  <a:schemeClr val="dk1"/>
                </a:solidFill>
                <a:latin typeface="Montserrat"/>
                <a:ea typeface="Montserrat"/>
                <a:cs typeface="Montserrat"/>
                <a:sym typeface="Montserrat"/>
              </a:rPr>
              <a:t>ersonas ambulatorias </a:t>
            </a:r>
            <a:r>
              <a:rPr lang="en" sz="1100" b="0" i="0" u="none" strike="noStrike" cap="none">
                <a:solidFill>
                  <a:schemeClr val="dk1"/>
                </a:solidFill>
                <a:latin typeface="Montserrat"/>
                <a:ea typeface="Montserrat"/>
                <a:cs typeface="Montserrat"/>
                <a:sym typeface="Montserrat"/>
              </a:rPr>
              <a:t>durante la pandemia.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Se omiten las dos semanas más recientes debido al atraso en el registro de los datos</a:t>
            </a:r>
            <a:endParaRPr sz="13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209" name="Google Shape;209;p3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t>
            </a:r>
            <a:br>
              <a:rPr lang="en" sz="1200" b="0" i="0" u="none" strike="noStrike" cap="none">
                <a:solidFill>
                  <a:schemeClr val="dk1"/>
                </a:solidFill>
                <a:latin typeface="Montserrat Light"/>
                <a:ea typeface="Montserrat Light"/>
                <a:cs typeface="Montserrat Light"/>
                <a:sym typeface="Montserrat Light"/>
              </a:rPr>
            </a:br>
            <a:r>
              <a:rPr lang="en" sz="1200" b="0" i="0" u="none" strike="noStrike" cap="none">
                <a:solidFill>
                  <a:schemeClr val="dk1"/>
                </a:solidFill>
                <a:latin typeface="Montserrat Light"/>
                <a:ea typeface="Montserrat Light"/>
                <a:cs typeface="Montserrat Light"/>
                <a:sym typeface="Montserrat Light"/>
              </a:rPr>
              <a:t>NO AMBULATORIOS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la respuesta hospitalaria en pacientes hospitalizados. </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p35"/>
          <p:cNvPicPr preferRelativeResize="0"/>
          <p:nvPr/>
        </p:nvPicPr>
        <p:blipFill rotWithShape="1">
          <a:blip r:embed="rId3">
            <a:alphaModFix/>
          </a:blip>
          <a:srcRect l="19" r="19"/>
          <a:stretch/>
        </p:blipFill>
        <p:spPr>
          <a:xfrm>
            <a:off x="3163825" y="836675"/>
            <a:ext cx="5980175" cy="4306824"/>
          </a:xfrm>
          <a:prstGeom prst="rect">
            <a:avLst/>
          </a:prstGeom>
          <a:noFill/>
          <a:ln w="9525" cap="flat" cmpd="sng">
            <a:solidFill>
              <a:srgbClr val="B7B7B7"/>
            </a:solidFill>
            <a:prstDash val="solid"/>
            <a:round/>
            <a:headEnd type="none" w="sm" len="sm"/>
            <a:tailEnd type="none" w="sm" len="sm"/>
          </a:ln>
        </p:spPr>
      </p:pic>
      <p:sp>
        <p:nvSpPr>
          <p:cNvPr id="215" name="Google Shape;215;p3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lvl="0">
              <a:buSzPts val="1200"/>
            </a:pPr>
            <a:r>
              <a:rPr lang="es-ES" sz="1200">
                <a:latin typeface="Montserrat Light" panose="00000400000000000000"/>
                <a:ea typeface="Montserrat Light" panose="00000400000000000000"/>
                <a:cs typeface="Montserrat Light" panose="00000400000000000000"/>
                <a:sym typeface="Montserrat Light" panose="00000400000000000000"/>
              </a:rPr>
              <a:t>RESPUESTA HOSPITALARIA </a:t>
            </a:r>
            <a:br>
              <a:rPr lang="es-ES" sz="1200">
                <a:latin typeface="Montserrat Light" panose="00000400000000000000"/>
                <a:ea typeface="Montserrat Light" panose="00000400000000000000"/>
                <a:cs typeface="Montserrat Light" panose="00000400000000000000"/>
                <a:sym typeface="Montserrat Light" panose="00000400000000000000"/>
              </a:rPr>
            </a:br>
            <a:r>
              <a:rPr lang="es-ES" sz="1200">
                <a:latin typeface="Montserrat Light" panose="00000400000000000000"/>
                <a:ea typeface="Montserrat Light" panose="00000400000000000000"/>
                <a:cs typeface="Montserrat Light" panose="00000400000000000000"/>
                <a:sym typeface="Montserrat Light" panose="00000400000000000000"/>
              </a:rPr>
              <a:t>NO AMBULATORIOS</a:t>
            </a:r>
          </a:p>
          <a:p>
            <a:pPr lvl="0">
              <a:buSzPts val="1000"/>
            </a:pPr>
            <a:r>
              <a:rPr lang="es-ES" sz="1000">
                <a:latin typeface="Montserrat SemiBold" panose="00000700000000000000"/>
                <a:ea typeface="Montserrat SemiBold" panose="00000700000000000000"/>
                <a:cs typeface="Montserrat SemiBold" panose="00000700000000000000"/>
                <a:sym typeface="Montserrat SemiBold" panose="00000700000000000000"/>
              </a:rPr>
              <a:t>(Personas positivas a COVID-19</a:t>
            </a:r>
            <a:r>
              <a:rPr lang="es-ES" altLang="en-GB" sz="1000">
                <a:latin typeface="Montserrat SemiBold" panose="00000700000000000000"/>
                <a:ea typeface="Montserrat SemiBold" panose="00000700000000000000"/>
                <a:cs typeface="Montserrat SemiBold" panose="00000700000000000000"/>
                <a:sym typeface="Montserrat SemiBold" panose="00000700000000000000"/>
              </a:rPr>
              <a:t> </a:t>
            </a:r>
            <a:r>
              <a:rPr lang="es-ES" sz="1000">
                <a:latin typeface="Montserrat SemiBold" panose="00000700000000000000"/>
                <a:ea typeface="Montserrat SemiBold" panose="00000700000000000000"/>
                <a:cs typeface="Montserrat SemiBold" panose="00000700000000000000"/>
                <a:sym typeface="Montserrat SemiBold" panose="00000700000000000000"/>
              </a:rPr>
              <a:t>hospitalizadas)</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200"/>
            </a:pPr>
            <a:r>
              <a:rPr lang="es-ES" sz="1000">
                <a:solidFill>
                  <a:srgbClr val="980000"/>
                </a:solidFill>
                <a:latin typeface="Montserrat SemiBold" panose="00000700000000000000"/>
                <a:ea typeface="Montserrat SemiBold" panose="00000700000000000000"/>
                <a:cs typeface="Montserrat SemiBold" panose="00000700000000000000"/>
                <a:sym typeface="Montserrat SemiBold" panose="00000700000000000000"/>
              </a:rPr>
              <a:t>Datos por semana epidemiológica</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000"/>
            </a:pPr>
            <a:endParaRPr lang="es-ES" sz="1000">
              <a:latin typeface="Montserrat SemiBold" panose="00000700000000000000"/>
              <a:ea typeface="Montserrat SemiBold" panose="00000700000000000000"/>
              <a:cs typeface="Montserrat SemiBold" panose="00000700000000000000"/>
              <a:sym typeface="Montserrat SemiBold" panose="00000700000000000000"/>
            </a:endParaRPr>
          </a:p>
          <a:p>
            <a:pPr lvl="0">
              <a:buSzPts val="1100"/>
            </a:pPr>
            <a:r>
              <a:rPr lang="es-ES" sz="1000">
                <a:latin typeface="Montserrat" panose="02000505000000020004"/>
                <a:ea typeface="Montserrat" panose="02000505000000020004"/>
                <a:cs typeface="Montserrat" panose="02000505000000020004"/>
                <a:sym typeface="Montserrat" panose="02000505000000020004"/>
              </a:rPr>
              <a:t>Se representa la dinámica semanal de la respuesta hospitalaria calculada a partir de la fecha de ingreso de un paciente hospitalizado a una unidad médica y la fecha en que se confirma el resultado de la prueba COVID.</a:t>
            </a:r>
          </a:p>
          <a:p>
            <a:pPr lvl="0">
              <a:buSzPts val="1100"/>
            </a:pPr>
            <a:r>
              <a:rPr lang="es-ES" sz="1000">
                <a:latin typeface="Montserrat" panose="02000505000000020004"/>
                <a:ea typeface="Montserrat" panose="02000505000000020004"/>
                <a:cs typeface="Montserrat" panose="02000505000000020004"/>
                <a:sym typeface="Montserrat" panose="02000505000000020004"/>
              </a:rPr>
              <a:t>Permite visualizar la evolución de la respuesta hospitalaria con respecto a personas hospitalizadas durante la pandemia.</a:t>
            </a:r>
          </a:p>
          <a:p>
            <a:pPr lvl="0">
              <a:buSzPts val="1100"/>
            </a:pPr>
            <a:endParaRPr lang="es-ES" sz="1000">
              <a:highlight>
                <a:srgbClr val="FFFF00"/>
              </a:highlight>
              <a:latin typeface="Montserrat" panose="02000505000000020004"/>
              <a:ea typeface="Montserrat" panose="02000505000000020004"/>
              <a:cs typeface="Montserrat" panose="02000505000000020004"/>
              <a:sym typeface="Montserrat" panose="02000505000000020004"/>
            </a:endParaRPr>
          </a:p>
          <a:p>
            <a:pPr lvl="0">
              <a:buSzPts val="800"/>
            </a:pPr>
            <a:r>
              <a:rPr lang="es-ES" sz="900" b="1">
                <a:latin typeface="Montserrat" panose="02000505000000020004"/>
                <a:ea typeface="Montserrat" panose="02000505000000020004"/>
                <a:cs typeface="Montserrat" panose="02000505000000020004"/>
                <a:sym typeface="Montserrat" panose="02000505000000020004"/>
              </a:rPr>
              <a:t>Nota: </a:t>
            </a:r>
            <a:r>
              <a:rPr lang="es-ES" sz="900">
                <a:latin typeface="Montserrat" panose="02000505000000020004"/>
                <a:ea typeface="Montserrat" panose="02000505000000020004"/>
                <a:cs typeface="Montserrat" panose="02000505000000020004"/>
                <a:sym typeface="Montserrat" panose="02000505000000020004"/>
              </a:rPr>
              <a:t>Se omiten las dos semanas más recientes debido al atraso en el registro de los datos</a:t>
            </a:r>
          </a:p>
          <a:p>
            <a:pPr lvl="0">
              <a:buSzPts val="1000"/>
            </a:pPr>
            <a:endParaRPr lang="es-ES" sz="900">
              <a:latin typeface="Montserrat" panose="02000505000000020004"/>
              <a:ea typeface="Montserrat" panose="02000505000000020004"/>
              <a:cs typeface="Montserrat" panose="02000505000000020004"/>
              <a:sym typeface="Montserrat" panose="02000505000000020004"/>
            </a:endParaRPr>
          </a:p>
          <a:p>
            <a:pPr lvl="0">
              <a:buSzPts val="1000"/>
            </a:pPr>
            <a:r>
              <a:rPr lang="es-ES" sz="900" b="1">
                <a:latin typeface="Montserrat" panose="02000505000000020004"/>
                <a:ea typeface="Montserrat" panose="02000505000000020004"/>
                <a:cs typeface="Montserrat" panose="02000505000000020004"/>
                <a:sym typeface="Montserrat" panose="02000505000000020004"/>
              </a:rPr>
              <a:t>Fe de erratas del 11 de agosto de 2021:</a:t>
            </a:r>
          </a:p>
          <a:p>
            <a:pPr lvl="0">
              <a:buSzPts val="1000"/>
            </a:pPr>
            <a:r>
              <a:rPr lang="es-ES" sz="900">
                <a:latin typeface="Montserrat" panose="02000505000000020004"/>
                <a:ea typeface="Montserrat" panose="02000505000000020004"/>
                <a:cs typeface="Montserrat" panose="02000505000000020004"/>
                <a:sym typeface="Montserrat" panose="02000505000000020004"/>
              </a:rPr>
              <a:t>La nota del mapa hace referencia al uso del promedio por jurisdicción en municipios con menos de tres casos ambulatorios. Lo correcto es: "En los municipios con menos de 3 hospitalizaciones se utilizó el promedio por jurisdicción sanitaria."</a:t>
            </a:r>
            <a:endParaRPr lang="es-ES" sz="900" dirty="0">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body" idx="1"/>
          </p:nvPr>
        </p:nvSpPr>
        <p:spPr>
          <a:xfrm>
            <a:off x="0" y="875050"/>
            <a:ext cx="9144000" cy="42684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7"/>
          <p:cNvSpPr txBox="1">
            <a:spLocks noGrp="1"/>
          </p:cNvSpPr>
          <p:nvPr>
            <p:ph type="body" idx="1"/>
          </p:nvPr>
        </p:nvSpPr>
        <p:spPr>
          <a:xfrm>
            <a:off x="0" y="877825"/>
            <a:ext cx="9144000" cy="4265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evalúe a los municipios con pocos casos.</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lang="en" sz="1100" baseline="300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b="1">
                <a:latin typeface="Montserrat"/>
                <a:ea typeface="Montserrat"/>
                <a:cs typeface="Montserrat"/>
                <a:sym typeface="Montserrat"/>
              </a:rPr>
              <a:t>FUENTES</a:t>
            </a:r>
            <a:endParaRPr sz="1100" b="1">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"210203COVID19MEXICOTOT"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marL="0" lvl="0" indent="0" algn="l" rtl="0">
              <a:lnSpc>
                <a:spcPct val="115000"/>
              </a:lnSpc>
              <a:spcBef>
                <a:spcPts val="300"/>
              </a:spcBef>
              <a:spcAft>
                <a:spcPts val="0"/>
              </a:spcAft>
              <a:buNone/>
            </a:pPr>
            <a:endParaRPr sz="600">
              <a:latin typeface="Montserrat"/>
              <a:ea typeface="Montserrat"/>
              <a:cs typeface="Montserrat"/>
              <a:sym typeface="Montserrat"/>
            </a:endParaRPr>
          </a:p>
          <a:p>
            <a:pPr marL="457200" lvl="0" indent="-266700" algn="l" rtl="0">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rgbClr val="000000"/>
                </a:solidFill>
                <a:uFill>
                  <a:noFill/>
                </a:uFill>
                <a:latin typeface="Montserrat"/>
                <a:ea typeface="Montserrat"/>
                <a:cs typeface="Montserrat"/>
                <a:sym typeface="Montserra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Marcos A. Capistran</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Antonio Capella</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J. Andres Christen</a:t>
            </a:r>
            <a:r>
              <a:rPr lang="en" sz="600">
                <a:solidFill>
                  <a:srgbClr val="000000"/>
                </a:solidFill>
                <a:latin typeface="Montserrat"/>
                <a:ea typeface="Montserrat"/>
                <a:cs typeface="Montserrat"/>
                <a:sym typeface="Montserrat"/>
              </a:rPr>
              <a:t> (</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i="0" u="none" strike="noStrike" cap="none">
                <a:latin typeface="Montserrat"/>
                <a:ea typeface="Montserrat"/>
                <a:cs typeface="Montserrat"/>
                <a:sym typeface="Montserrat"/>
              </a:rPr>
              <a:t>Resultados - Parte I</a:t>
            </a:r>
            <a:endParaRPr sz="2600" i="0" u="none" strike="noStrike" cap="none">
              <a:latin typeface="Montserrat"/>
              <a:ea typeface="Montserrat"/>
              <a:cs typeface="Montserrat"/>
              <a:sym typeface="Montserrat"/>
            </a:endParaRPr>
          </a:p>
        </p:txBody>
      </p:sp>
      <p:sp>
        <p:nvSpPr>
          <p:cNvPr id="113" name="Google Shape;113;p18"/>
          <p:cNvSpPr txBox="1">
            <a:spLocks noGrp="1"/>
          </p:cNvSpPr>
          <p:nvPr>
            <p:ph type="body" idx="4294967295"/>
          </p:nvPr>
        </p:nvSpPr>
        <p:spPr>
          <a:xfrm>
            <a:off x="0" y="1746850"/>
            <a:ext cx="9144000" cy="33969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cortes naturales)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a:t>
            </a:r>
            <a:r>
              <a:rPr lang="en" sz="1100" b="0" i="0" u="none" strike="noStrike" cap="none">
                <a:solidFill>
                  <a:schemeClr val="dk1"/>
                </a:solidFill>
                <a:latin typeface="Montserrat"/>
                <a:ea typeface="Montserrat"/>
                <a:cs typeface="Montserrat"/>
                <a:sym typeface="Montserrat"/>
              </a:rPr>
              <a:t> número de días entre el inicio de síntomas y </a:t>
            </a:r>
            <a:r>
              <a:rPr lang="en" sz="1100">
                <a:solidFill>
                  <a:schemeClr val="dk1"/>
                </a:solidFill>
                <a:latin typeface="Montserrat"/>
                <a:ea typeface="Montserrat"/>
                <a:cs typeface="Montserrat"/>
                <a:sym typeface="Montserrat"/>
              </a:rPr>
              <a:t>el</a:t>
            </a:r>
            <a:r>
              <a:rPr lang="en" sz="1100" b="0" i="0" u="none" strike="noStrike" cap="none">
                <a:solidFill>
                  <a:schemeClr val="dk1"/>
                </a:solidFill>
                <a:latin typeface="Montserrat"/>
                <a:ea typeface="Montserrat"/>
                <a:cs typeface="Montserrat"/>
                <a:sym typeface="Montserrat"/>
              </a:rPr>
              <a:t> ingreso a una unidad médica para ser </a:t>
            </a:r>
            <a:r>
              <a:rPr lang="en" sz="1100">
                <a:solidFill>
                  <a:schemeClr val="dk1"/>
                </a:solidFill>
                <a:latin typeface="Montserrat"/>
                <a:ea typeface="Montserrat"/>
                <a:cs typeface="Montserrat"/>
                <a:sym typeface="Montserrat"/>
              </a:rPr>
              <a:t>evaluado</a:t>
            </a:r>
            <a:r>
              <a:rPr lang="en" sz="1100" b="0" i="0" u="none" strike="noStrike" cap="none">
                <a:solidFill>
                  <a:schemeClr val="dk1"/>
                </a:solidFill>
                <a:latin typeface="Montserrat"/>
                <a:ea typeface="Montserrat"/>
                <a:cs typeface="Montserrat"/>
                <a:sym typeface="Montserrat"/>
              </a:rPr>
              <a:t>. </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a:t>
            </a:r>
            <a:r>
              <a:rPr lang="en" sz="1100" b="0" i="0" u="none" strike="noStrike" cap="none">
                <a:solidFill>
                  <a:schemeClr val="dk1"/>
                </a:solidFill>
                <a:latin typeface="Montserrat"/>
                <a:ea typeface="Montserrat"/>
                <a:cs typeface="Montserrat"/>
                <a:sym typeface="Montserrat"/>
              </a:rPr>
              <a:t>ermite cuantificar la accesibilidad hospitalaria</a:t>
            </a:r>
            <a:r>
              <a:rPr lang="en" sz="1100">
                <a:solidFill>
                  <a:schemeClr val="dk1"/>
                </a:solidFill>
                <a:latin typeface="Montserrat"/>
                <a:ea typeface="Montserrat"/>
                <a:cs typeface="Montserrat"/>
                <a:sym typeface="Montserrat"/>
              </a:rPr>
              <a:t> y</a:t>
            </a:r>
            <a:r>
              <a:rPr lang="en" sz="1100" b="0" i="0" u="none" strike="noStrike" cap="none">
                <a:solidFill>
                  <a:schemeClr val="dk1"/>
                </a:solidFill>
                <a:latin typeface="Montserrat"/>
                <a:ea typeface="Montserrat"/>
                <a:cs typeface="Montserrat"/>
                <a:sym typeface="Montserrat"/>
              </a:rPr>
              <a:t> contempla diversos factores, entre ellos la facilidad para llegar a una unidad médica, proximidad y comportamiento social.</a:t>
            </a:r>
            <a:endParaRPr sz="1000" b="0" i="0" u="none" strike="noStrike" cap="non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a:stretch/>
        </p:blipFill>
        <p:spPr>
          <a:xfrm>
            <a:off x="3164624" y="836200"/>
            <a:ext cx="5979372" cy="4307304"/>
          </a:xfrm>
          <a:prstGeom prst="rect">
            <a:avLst/>
          </a:prstGeom>
          <a:noFill/>
          <a:ln w="9525" cap="flat" cmpd="sng">
            <a:solidFill>
              <a:srgbClr val="B7B7B7"/>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25" name="Google Shape;125;p2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a:t>
            </a:r>
            <a:r>
              <a:rPr lang="en" sz="1000" b="0" i="0" u="none" strike="noStrike" cap="none">
                <a:solidFill>
                  <a:schemeClr val="dk1"/>
                </a:solidFill>
                <a:latin typeface="Montserrat SemiBold"/>
                <a:ea typeface="Montserrat SemiBold"/>
                <a:cs typeface="Montserrat SemiBold"/>
                <a:sym typeface="Montserrat SemiBold"/>
              </a:rPr>
              <a:t>cuantiles</a:t>
            </a:r>
            <a:r>
              <a:rPr lang="en" sz="1000" b="0" i="0" u="none" strike="noStrike" cap="none">
                <a:solidFill>
                  <a:srgbClr val="000000"/>
                </a:solidFill>
                <a:latin typeface="Montserrat SemiBold"/>
                <a:ea typeface="Montserrat SemiBold"/>
                <a:cs typeface="Montserrat SemiBold"/>
                <a:sym typeface="Montserrat SemiBold"/>
              </a:rPr>
              <a:t>)</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t="9" b="9"/>
          <a:stretch/>
        </p:blipFill>
        <p:spPr>
          <a:xfrm>
            <a:off x="3163825" y="835475"/>
            <a:ext cx="5980170" cy="4306819"/>
          </a:xfrm>
          <a:prstGeom prst="rect">
            <a:avLst/>
          </a:prstGeom>
          <a:noFill/>
          <a:ln w="9525" cap="flat" cmpd="sng">
            <a:solidFill>
              <a:srgbClr val="B7B7B7"/>
            </a:solidFill>
            <a:prstDash val="solid"/>
            <a:round/>
            <a:headEnd type="none" w="sm" len="sm"/>
            <a:tailEnd type="none" w="sm" len="sm"/>
          </a:ln>
        </p:spPr>
      </p:pic>
      <p:sp>
        <p:nvSpPr>
          <p:cNvPr id="131" name="Google Shape;131;p21"/>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lang="en" sz="1100" b="0" i="0" u="none" strike="noStrike" cap="non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lang="en" sz="1100" b="0" i="0" u="none" strike="noStrike" cap="non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lang="en" sz="1100" b="0" i="0" u="none" strike="noStrike" cap="non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t="9" b="9"/>
          <a:stretch/>
        </p:blipFill>
        <p:spPr>
          <a:xfrm>
            <a:off x="3163825" y="835713"/>
            <a:ext cx="5980170" cy="4306819"/>
          </a:xfrm>
          <a:prstGeom prst="rect">
            <a:avLst/>
          </a:prstGeom>
          <a:noFill/>
          <a:ln w="9525" cap="flat" cmpd="sng">
            <a:solidFill>
              <a:srgbClr val="B7B7B7"/>
            </a:solidFill>
            <a:prstDash val="solid"/>
            <a:round/>
            <a:headEnd type="none" w="sm" len="sm"/>
            <a:tailEnd type="none" w="sm" len="sm"/>
          </a:ln>
        </p:spPr>
      </p:pic>
      <p:sp>
        <p:nvSpPr>
          <p:cNvPr id="137" name="Google Shape;137;p2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a una unidad médica y la fecha en que se confirma el resultado de la prueba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respuesta hospitalaria y</a:t>
            </a:r>
            <a:r>
              <a:rPr lang="en" sz="1100">
                <a:solidFill>
                  <a:schemeClr val="dk1"/>
                </a:solidFill>
                <a:highlight>
                  <a:schemeClr val="lt1"/>
                </a:highlight>
                <a:latin typeface="Montserrat"/>
                <a:ea typeface="Montserrat"/>
                <a:cs typeface="Montserrat"/>
                <a:sym typeface="Montserrat"/>
              </a:rPr>
              <a:t> algunos de los factores con los que se podría asociar son: la infraestructura de las unidades de salud, la cantidad de personal, el abastecimiento de recursos y la afluencia de pacientes.</a:t>
            </a: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1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1956</Words>
  <Application>Microsoft Office PowerPoint</Application>
  <PresentationFormat>Presentación en pantalla (16:9)</PresentationFormat>
  <Paragraphs>253</Paragraphs>
  <Slides>22</Slides>
  <Notes>22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22</vt:i4>
      </vt:variant>
    </vt:vector>
  </HeadingPairs>
  <TitlesOfParts>
    <vt:vector size="27" baseType="lpstr">
      <vt:lpstr>Montserrat Light</vt:lpstr>
      <vt:lpstr>Montserrat</vt:lpstr>
      <vt:lpstr>Arial</vt:lpstr>
      <vt:lpstr>Montserrat SemiBold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Daniela Alvarado</cp:lastModifiedBy>
  <cp:revision>1</cp:revision>
  <dcterms:modified xsi:type="dcterms:W3CDTF">2021-08-06T21:55:59Z</dcterms:modified>
</cp:coreProperties>
</file>